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3"/>
  </p:notesMasterIdLst>
  <p:sldIdLst>
    <p:sldId id="268" r:id="rId3"/>
    <p:sldId id="278" r:id="rId4"/>
    <p:sldId id="296" r:id="rId5"/>
    <p:sldId id="277" r:id="rId6"/>
    <p:sldId id="302" r:id="rId7"/>
    <p:sldId id="303" r:id="rId8"/>
    <p:sldId id="308" r:id="rId9"/>
    <p:sldId id="304" r:id="rId10"/>
    <p:sldId id="310" r:id="rId11"/>
    <p:sldId id="311" r:id="rId12"/>
    <p:sldId id="312" r:id="rId13"/>
    <p:sldId id="313" r:id="rId14"/>
    <p:sldId id="316" r:id="rId15"/>
    <p:sldId id="307" r:id="rId16"/>
    <p:sldId id="315" r:id="rId17"/>
    <p:sldId id="314" r:id="rId18"/>
    <p:sldId id="317" r:id="rId19"/>
    <p:sldId id="309" r:id="rId20"/>
    <p:sldId id="267" r:id="rId21"/>
    <p:sldId id="26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hiddenSlides="1"/>
  <p:clrMru>
    <a:srgbClr val="E84741"/>
    <a:srgbClr val="E3C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42" autoAdjust="0"/>
    <p:restoredTop sz="57447" autoAdjust="0"/>
  </p:normalViewPr>
  <p:slideViewPr>
    <p:cSldViewPr snapToGrid="0" snapToObjects="1">
      <p:cViewPr>
        <p:scale>
          <a:sx n="50" d="100"/>
          <a:sy n="50" d="100"/>
        </p:scale>
        <p:origin x="-101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6DBF4E-805F-A346-8BD8-79CFA261E87B}" type="doc">
      <dgm:prSet loTypeId="urn:microsoft.com/office/officeart/2005/8/layout/arrow1" loCatId="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F627BDBD-563C-2948-8BC1-A2DEBD47EE33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Continuum of</a:t>
          </a:r>
          <a:endParaRPr lang="en-US" b="1" dirty="0">
            <a:solidFill>
              <a:schemeClr val="tx1"/>
            </a:solidFill>
          </a:endParaRPr>
        </a:p>
      </dgm:t>
    </dgm:pt>
    <dgm:pt modelId="{1DE07889-AD6F-A34E-8A1C-35E2D6C70FAB}" type="parTrans" cxnId="{856EAC1F-0F13-4F4A-AB72-0669978AF357}">
      <dgm:prSet/>
      <dgm:spPr/>
      <dgm:t>
        <a:bodyPr/>
        <a:lstStyle/>
        <a:p>
          <a:endParaRPr lang="en-US" b="1"/>
        </a:p>
      </dgm:t>
    </dgm:pt>
    <dgm:pt modelId="{D7EF8215-0D17-FD4C-BF38-7E977F5A3C65}" type="sibTrans" cxnId="{856EAC1F-0F13-4F4A-AB72-0669978AF357}">
      <dgm:prSet/>
      <dgm:spPr/>
      <dgm:t>
        <a:bodyPr/>
        <a:lstStyle/>
        <a:p>
          <a:endParaRPr lang="en-US" b="1"/>
        </a:p>
      </dgm:t>
    </dgm:pt>
    <dgm:pt modelId="{30983C09-AC6C-3A4E-AA7D-5FCAB98F7694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Peer Review</a:t>
          </a:r>
          <a:endParaRPr lang="en-US" b="1" dirty="0">
            <a:solidFill>
              <a:srgbClr val="000000"/>
            </a:solidFill>
          </a:endParaRPr>
        </a:p>
      </dgm:t>
    </dgm:pt>
    <dgm:pt modelId="{56D761D2-DACB-3244-BADC-7E386E89E52D}" type="parTrans" cxnId="{7BD2AD11-3C7D-A743-A232-9E061D223982}">
      <dgm:prSet/>
      <dgm:spPr/>
      <dgm:t>
        <a:bodyPr/>
        <a:lstStyle/>
        <a:p>
          <a:endParaRPr lang="en-US" b="1"/>
        </a:p>
      </dgm:t>
    </dgm:pt>
    <dgm:pt modelId="{6EBD486E-8698-C14C-9E11-FD63A9CB71F8}" type="sibTrans" cxnId="{7BD2AD11-3C7D-A743-A232-9E061D223982}">
      <dgm:prSet/>
      <dgm:spPr/>
      <dgm:t>
        <a:bodyPr/>
        <a:lstStyle/>
        <a:p>
          <a:endParaRPr lang="en-US" b="1"/>
        </a:p>
      </dgm:t>
    </dgm:pt>
    <dgm:pt modelId="{D3C49CD1-9974-F14D-8E94-AEB0CE3A5ABD}" type="pres">
      <dgm:prSet presAssocID="{246DBF4E-805F-A346-8BD8-79CFA261E87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DB29ED-4FC8-7345-A337-07C75786DCA2}" type="pres">
      <dgm:prSet presAssocID="{F627BDBD-563C-2948-8BC1-A2DEBD47EE33}" presName="arrow" presStyleLbl="node1" presStyleIdx="0" presStyleCnt="2" custScaleX="83203" custScaleY="70702" custRadScaleRad="66740" custRadScaleInc="47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FE1CFF-4FAA-4B48-9578-B53DD3AD2BA2}" type="pres">
      <dgm:prSet presAssocID="{30983C09-AC6C-3A4E-AA7D-5FCAB98F7694}" presName="arrow" presStyleLbl="node1" presStyleIdx="1" presStyleCnt="2" custScaleX="83203" custScaleY="67354" custRadScaleRad="57914" custRadScaleInc="-55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6EAC1F-0F13-4F4A-AB72-0669978AF357}" srcId="{246DBF4E-805F-A346-8BD8-79CFA261E87B}" destId="{F627BDBD-563C-2948-8BC1-A2DEBD47EE33}" srcOrd="0" destOrd="0" parTransId="{1DE07889-AD6F-A34E-8A1C-35E2D6C70FAB}" sibTransId="{D7EF8215-0D17-FD4C-BF38-7E977F5A3C65}"/>
    <dgm:cxn modelId="{B34A8C11-3F9A-1C42-A44C-C2D5BAB6E054}" type="presOf" srcId="{F627BDBD-563C-2948-8BC1-A2DEBD47EE33}" destId="{A5DB29ED-4FC8-7345-A337-07C75786DCA2}" srcOrd="0" destOrd="0" presId="urn:microsoft.com/office/officeart/2005/8/layout/arrow1"/>
    <dgm:cxn modelId="{62BBF0C2-500B-5E44-9C84-B7FB01B83DA9}" type="presOf" srcId="{30983C09-AC6C-3A4E-AA7D-5FCAB98F7694}" destId="{ACFE1CFF-4FAA-4B48-9578-B53DD3AD2BA2}" srcOrd="0" destOrd="0" presId="urn:microsoft.com/office/officeart/2005/8/layout/arrow1"/>
    <dgm:cxn modelId="{73194002-A51E-8D4B-9D08-F43FED90E260}" type="presOf" srcId="{246DBF4E-805F-A346-8BD8-79CFA261E87B}" destId="{D3C49CD1-9974-F14D-8E94-AEB0CE3A5ABD}" srcOrd="0" destOrd="0" presId="urn:microsoft.com/office/officeart/2005/8/layout/arrow1"/>
    <dgm:cxn modelId="{7BD2AD11-3C7D-A743-A232-9E061D223982}" srcId="{246DBF4E-805F-A346-8BD8-79CFA261E87B}" destId="{30983C09-AC6C-3A4E-AA7D-5FCAB98F7694}" srcOrd="1" destOrd="0" parTransId="{56D761D2-DACB-3244-BADC-7E386E89E52D}" sibTransId="{6EBD486E-8698-C14C-9E11-FD63A9CB71F8}"/>
    <dgm:cxn modelId="{AFC7CDD1-37F9-3646-91D9-092345B7640E}" type="presParOf" srcId="{D3C49CD1-9974-F14D-8E94-AEB0CE3A5ABD}" destId="{A5DB29ED-4FC8-7345-A337-07C75786DCA2}" srcOrd="0" destOrd="0" presId="urn:microsoft.com/office/officeart/2005/8/layout/arrow1"/>
    <dgm:cxn modelId="{DC39EB75-5E89-FD48-81C9-F5956DCAD3CC}" type="presParOf" srcId="{D3C49CD1-9974-F14D-8E94-AEB0CE3A5ABD}" destId="{ACFE1CFF-4FAA-4B48-9578-B53DD3AD2BA2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B29ED-4FC8-7345-A337-07C75786DCA2}">
      <dsp:nvSpPr>
        <dsp:cNvPr id="0" name=""/>
        <dsp:cNvSpPr/>
      </dsp:nvSpPr>
      <dsp:spPr>
        <a:xfrm rot="16200000">
          <a:off x="701849" y="695152"/>
          <a:ext cx="2153084" cy="1829590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Continuum of</a:t>
          </a:r>
          <a:endParaRPr lang="en-US" sz="2000" b="1" kern="1200" dirty="0">
            <a:solidFill>
              <a:schemeClr val="tx1"/>
            </a:solidFill>
          </a:endParaRPr>
        </a:p>
      </dsp:txBody>
      <dsp:txXfrm rot="5400000">
        <a:off x="1183774" y="1071676"/>
        <a:ext cx="1509412" cy="1076542"/>
      </dsp:txXfrm>
    </dsp:sp>
    <dsp:sp modelId="{ACFE1CFF-4FAA-4B48-9578-B53DD3AD2BA2}">
      <dsp:nvSpPr>
        <dsp:cNvPr id="0" name=""/>
        <dsp:cNvSpPr/>
      </dsp:nvSpPr>
      <dsp:spPr>
        <a:xfrm rot="5400000">
          <a:off x="2453344" y="738471"/>
          <a:ext cx="2153084" cy="1742952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00"/>
              </a:solidFill>
            </a:rPr>
            <a:t>Peer Review</a:t>
          </a:r>
          <a:endParaRPr lang="en-US" sz="2000" b="1" kern="1200" dirty="0">
            <a:solidFill>
              <a:srgbClr val="000000"/>
            </a:solidFill>
          </a:endParaRPr>
        </a:p>
      </dsp:txBody>
      <dsp:txXfrm rot="-5400000">
        <a:off x="2658411" y="1071676"/>
        <a:ext cx="1437935" cy="10765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1C8DB-9DA0-1F46-8141-B3676F65514C}" type="datetimeFigureOut">
              <a:rPr lang="en-US" smtClean="0"/>
              <a:t>2016-02-11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8D394-1420-CA4E-8E81-D34C02EF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30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8D394-1420-CA4E-8E81-D34C02EFF9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76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16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8D394-1420-CA4E-8E81-D34C02EFF9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84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16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8D394-1420-CA4E-8E81-D34C02EFF9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84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6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8D394-1420-CA4E-8E81-D34C02EFF9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84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8D394-1420-CA4E-8E81-D34C02EFF9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84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8D394-1420-CA4E-8E81-D34C02EFF9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86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8D394-1420-CA4E-8E81-D34C02EFF97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862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8D394-1420-CA4E-8E81-D34C02EFF9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862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8D394-1420-CA4E-8E81-D34C02EFF9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862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8D394-1420-CA4E-8E81-D34C02EFF97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86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8D394-1420-CA4E-8E81-D34C02EFF9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78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8D394-1420-CA4E-8E81-D34C02EFF9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99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8D394-1420-CA4E-8E81-D34C02EFF9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47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8D394-1420-CA4E-8E81-D34C02EFF9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47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8D394-1420-CA4E-8E81-D34C02EFF9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47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b="1" dirty="0" smtClean="0"/>
              <a:t>Since 2007</a:t>
            </a:r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r>
              <a:rPr lang="en-US" sz="1400" b="1" dirty="0" smtClean="0"/>
              <a:t>Formative peer review of teaching program</a:t>
            </a:r>
          </a:p>
          <a:p>
            <a:pPr>
              <a:buFontTx/>
              <a:buChar char="-"/>
            </a:pPr>
            <a:r>
              <a:rPr lang="en-US" sz="1400" dirty="0" smtClean="0"/>
              <a:t>Skill building workshops</a:t>
            </a:r>
          </a:p>
          <a:p>
            <a:pPr>
              <a:buFontTx/>
              <a:buChar char="-"/>
            </a:pPr>
            <a:r>
              <a:rPr lang="en-US" sz="1400" dirty="0" smtClean="0"/>
              <a:t>Online resources</a:t>
            </a:r>
          </a:p>
          <a:p>
            <a:pPr>
              <a:buFontTx/>
              <a:buChar char="-"/>
            </a:pPr>
            <a:r>
              <a:rPr lang="en-US" sz="1400" dirty="0" smtClean="0"/>
              <a:t>Customized work with departments</a:t>
            </a:r>
          </a:p>
          <a:p>
            <a:pPr>
              <a:buFontTx/>
              <a:buChar char="-"/>
            </a:pPr>
            <a:r>
              <a:rPr lang="en-US" sz="1400" dirty="0" smtClean="0"/>
              <a:t>Consultations with reviewers and </a:t>
            </a:r>
            <a:r>
              <a:rPr lang="en-US" sz="1400" dirty="0" err="1" smtClean="0"/>
              <a:t>reviewees</a:t>
            </a:r>
            <a:endParaRPr lang="en-US" sz="1400" dirty="0" smtClean="0"/>
          </a:p>
          <a:p>
            <a:pPr>
              <a:buFontTx/>
              <a:buChar char="-"/>
            </a:pPr>
            <a:r>
              <a:rPr lang="en-US" sz="1400" dirty="0" smtClean="0"/>
              <a:t>Formative peer review of teaching team</a:t>
            </a:r>
          </a:p>
          <a:p>
            <a:pPr>
              <a:buFontTx/>
              <a:buChar char="-"/>
            </a:pPr>
            <a:r>
              <a:rPr lang="en-US" sz="1400" dirty="0" smtClean="0"/>
              <a:t>Graduate student peer review program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8D394-1420-CA4E-8E81-D34C02EFF9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47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8D394-1420-CA4E-8E81-D34C02EFF9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84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16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8D394-1420-CA4E-8E81-D34C02EFF9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84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A531-085A-FE43-B716-C97578C9BED1}" type="datetimeFigureOut">
              <a:rPr lang="en-US" smtClean="0"/>
              <a:t>2016-02-11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2EB3-536F-AB49-AA92-37CF44A2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6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A531-085A-FE43-B716-C97578C9BED1}" type="datetimeFigureOut">
              <a:rPr lang="en-US" smtClean="0"/>
              <a:t>2016-02-11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2EB3-536F-AB49-AA92-37CF44A2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84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A531-085A-FE43-B716-C97578C9BED1}" type="datetimeFigureOut">
              <a:rPr lang="en-US" smtClean="0"/>
              <a:t>2016-02-11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2EB3-536F-AB49-AA92-37CF44A2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18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A531-085A-FE43-B716-C97578C9BED1}" type="datetimeFigureOut">
              <a:rPr lang="en-US" smtClean="0"/>
              <a:t>2016-02-11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2EB3-536F-AB49-AA92-37CF44A2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54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A531-085A-FE43-B716-C97578C9BED1}" type="datetimeFigureOut">
              <a:rPr lang="en-US" smtClean="0"/>
              <a:t>2016-02-11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2EB3-536F-AB49-AA92-37CF44A2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47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A531-085A-FE43-B716-C97578C9BED1}" type="datetimeFigureOut">
              <a:rPr lang="en-US" smtClean="0"/>
              <a:t>2016-02-11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2EB3-536F-AB49-AA92-37CF44A2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45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A531-085A-FE43-B716-C97578C9BED1}" type="datetimeFigureOut">
              <a:rPr lang="en-US" smtClean="0"/>
              <a:t>2016-02-11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2EB3-536F-AB49-AA92-37CF44A2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02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A531-085A-FE43-B716-C97578C9BED1}" type="datetimeFigureOut">
              <a:rPr lang="en-US" smtClean="0"/>
              <a:t>2016-02-11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2EB3-536F-AB49-AA92-37CF44A2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94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A531-085A-FE43-B716-C97578C9BED1}" type="datetimeFigureOut">
              <a:rPr lang="en-US" smtClean="0"/>
              <a:t>2016-02-11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2EB3-536F-AB49-AA92-37CF44A2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80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A531-085A-FE43-B716-C97578C9BED1}" type="datetimeFigureOut">
              <a:rPr lang="en-US" smtClean="0"/>
              <a:t>2016-02-11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2EB3-536F-AB49-AA92-37CF44A2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09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A531-085A-FE43-B716-C97578C9BED1}" type="datetimeFigureOut">
              <a:rPr lang="en-US" smtClean="0"/>
              <a:t>2016-02-11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2EB3-536F-AB49-AA92-37CF44A2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7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A531-085A-FE43-B716-C97578C9BED1}" type="datetimeFigureOut">
              <a:rPr lang="en-US" smtClean="0"/>
              <a:t>2016-02-11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2EB3-536F-AB49-AA92-37CF44A2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02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A531-085A-FE43-B716-C97578C9BED1}" type="datetimeFigureOut">
              <a:rPr lang="en-US" smtClean="0"/>
              <a:t>2016-02-11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2EB3-536F-AB49-AA92-37CF44A2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68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A531-085A-FE43-B716-C97578C9BED1}" type="datetimeFigureOut">
              <a:rPr lang="en-US" smtClean="0"/>
              <a:t>2016-02-11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2EB3-536F-AB49-AA92-37CF44A2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65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A531-085A-FE43-B716-C97578C9BED1}" type="datetimeFigureOut">
              <a:rPr lang="en-US" smtClean="0"/>
              <a:t>2016-02-11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2EB3-536F-AB49-AA92-37CF44A2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08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A531-085A-FE43-B716-C97578C9BED1}" type="datetimeFigureOut">
              <a:rPr lang="en-US" smtClean="0"/>
              <a:t>2016-02-11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2EB3-536F-AB49-AA92-37CF44A2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6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A531-085A-FE43-B716-C97578C9BED1}" type="datetimeFigureOut">
              <a:rPr lang="en-US" smtClean="0"/>
              <a:t>2016-02-11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2EB3-536F-AB49-AA92-37CF44A2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89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A531-085A-FE43-B716-C97578C9BED1}" type="datetimeFigureOut">
              <a:rPr lang="en-US" smtClean="0"/>
              <a:t>2016-02-11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2EB3-536F-AB49-AA92-37CF44A2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3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A531-085A-FE43-B716-C97578C9BED1}" type="datetimeFigureOut">
              <a:rPr lang="en-US" smtClean="0"/>
              <a:t>2016-02-11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2EB3-536F-AB49-AA92-37CF44A2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67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A531-085A-FE43-B716-C97578C9BED1}" type="datetimeFigureOut">
              <a:rPr lang="en-US" smtClean="0"/>
              <a:t>2016-02-11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2EB3-536F-AB49-AA92-37CF44A2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11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A531-085A-FE43-B716-C97578C9BED1}" type="datetimeFigureOut">
              <a:rPr lang="en-US" smtClean="0"/>
              <a:t>2016-02-11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2EB3-536F-AB49-AA92-37CF44A2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2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A531-085A-FE43-B716-C97578C9BED1}" type="datetimeFigureOut">
              <a:rPr lang="en-US" smtClean="0"/>
              <a:t>2016-02-11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2EB3-536F-AB49-AA92-37CF44A2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21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CA531-085A-FE43-B716-C97578C9BED1}" type="datetimeFigureOut">
              <a:rPr lang="en-US" smtClean="0"/>
              <a:t>2016-02-11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52EB3-536F-AB49-AA92-37CF44A2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7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CA531-085A-FE43-B716-C97578C9BED1}" type="datetimeFigureOut">
              <a:rPr lang="en-US" smtClean="0"/>
              <a:t>2016-02-11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52EB3-536F-AB49-AA92-37CF44A2F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9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hyperlink" Target="https://flic.kr/p/6Lof3x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tlt.ubc.ca/programs/all-our-programs/peer-review-of-teaching-2/" TargetMode="External"/><Relationship Id="rId4" Type="http://schemas.openxmlformats.org/officeDocument/2006/relationships/hyperlink" Target="http://www.adelaide.edu.au/teaching-projects/peerreview" TargetMode="External"/><Relationship Id="rId5" Type="http://schemas.openxmlformats.org/officeDocument/2006/relationships/hyperlink" Target="http://www.flinders.edu.au/teaching/quality/evaluation/peer-review/peer-review_home.cfm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lic.kr/p/6Lof3x" TargetMode="External"/><Relationship Id="rId4" Type="http://schemas.openxmlformats.org/officeDocument/2006/relationships/hyperlink" Target="https://flic.kr/p/ceWrQY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isabeau.iqbal@ubc.c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210131"/>
            <a:ext cx="8343900" cy="375556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6500" dirty="0" smtClean="0"/>
              <a:t>Peer Review of Teaching</a:t>
            </a:r>
            <a:endParaRPr lang="en-US" sz="6500" dirty="0"/>
          </a:p>
          <a:p>
            <a:pPr marL="0" indent="0" algn="ctr">
              <a:buNone/>
            </a:pPr>
            <a:endParaRPr lang="en-CA" dirty="0">
              <a:cs typeface="Arial"/>
            </a:endParaRPr>
          </a:p>
          <a:p>
            <a:pPr marL="0" indent="0" algn="ctr">
              <a:buNone/>
            </a:pPr>
            <a:r>
              <a:rPr lang="en-CA" sz="5100" dirty="0" smtClean="0">
                <a:latin typeface="Calibri"/>
                <a:cs typeface="Calibri"/>
              </a:rPr>
              <a:t>Isabeau </a:t>
            </a:r>
            <a:r>
              <a:rPr lang="en-CA" sz="5100" dirty="0">
                <a:latin typeface="Calibri"/>
                <a:cs typeface="Calibri"/>
              </a:rPr>
              <a:t>Iqbal, </a:t>
            </a:r>
            <a:r>
              <a:rPr lang="en-CA" sz="3000" dirty="0" smtClean="0">
                <a:latin typeface="Calibri"/>
                <a:cs typeface="Calibri"/>
              </a:rPr>
              <a:t>PhD</a:t>
            </a:r>
          </a:p>
          <a:p>
            <a:pPr marL="0" indent="0" algn="ctr">
              <a:buNone/>
            </a:pPr>
            <a:r>
              <a:rPr lang="en-CA" sz="3000" dirty="0" smtClean="0">
                <a:latin typeface="Calibri"/>
                <a:cs typeface="Calibri"/>
              </a:rPr>
              <a:t>Educational Developer</a:t>
            </a:r>
            <a:endParaRPr lang="en-CA" sz="3000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CA" sz="3000" dirty="0" smtClean="0">
                <a:latin typeface="Calibri"/>
                <a:cs typeface="Calibri"/>
              </a:rPr>
              <a:t>UBC Centre for Teaching, Learning and Technology</a:t>
            </a:r>
            <a:endParaRPr lang="en-CA" sz="3000" dirty="0">
              <a:latin typeface="Calibri"/>
              <a:cs typeface="Calibri"/>
            </a:endParaRPr>
          </a:p>
          <a:p>
            <a:pPr marL="0" indent="0" algn="ctr">
              <a:buNone/>
            </a:pPr>
            <a:endParaRPr lang="en-US" sz="5700" dirty="0" smtClean="0"/>
          </a:p>
          <a:p>
            <a:pPr marL="0" indent="0" algn="ctr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2133" y="5215467"/>
            <a:ext cx="7399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>
                <a:solidFill>
                  <a:schemeClr val="tx2"/>
                </a:solidFill>
              </a:rPr>
              <a:t>This work is licensed under the Creative Commons Attribution-</a:t>
            </a:r>
            <a:r>
              <a:rPr lang="en-CA" sz="1100" dirty="0" err="1">
                <a:solidFill>
                  <a:schemeClr val="tx2"/>
                </a:solidFill>
              </a:rPr>
              <a:t>NonCommercial</a:t>
            </a:r>
            <a:r>
              <a:rPr lang="en-CA" sz="1100" dirty="0">
                <a:solidFill>
                  <a:schemeClr val="tx2"/>
                </a:solidFill>
              </a:rPr>
              <a:t> 4.0 International License. </a:t>
            </a:r>
            <a:endParaRPr lang="en-CA" sz="1100" dirty="0" smtClean="0">
              <a:solidFill>
                <a:schemeClr val="tx2"/>
              </a:solidFill>
            </a:endParaRPr>
          </a:p>
          <a:p>
            <a:pPr algn="ctr"/>
            <a:r>
              <a:rPr lang="en-CA" sz="1100" dirty="0" smtClean="0">
                <a:solidFill>
                  <a:schemeClr val="tx2"/>
                </a:solidFill>
              </a:rPr>
              <a:t>To </a:t>
            </a:r>
            <a:r>
              <a:rPr lang="en-CA" sz="1100" dirty="0">
                <a:solidFill>
                  <a:schemeClr val="tx2"/>
                </a:solidFill>
              </a:rPr>
              <a:t>view a copy of this license, visit http://</a:t>
            </a:r>
            <a:r>
              <a:rPr lang="en-CA" sz="1100" dirty="0" err="1">
                <a:solidFill>
                  <a:schemeClr val="tx2"/>
                </a:solidFill>
              </a:rPr>
              <a:t>creativecommons.org</a:t>
            </a:r>
            <a:r>
              <a:rPr lang="en-CA" sz="1100" dirty="0">
                <a:solidFill>
                  <a:schemeClr val="tx2"/>
                </a:solidFill>
              </a:rPr>
              <a:t>/licenses/by-</a:t>
            </a:r>
            <a:r>
              <a:rPr lang="en-CA" sz="1100" dirty="0" err="1">
                <a:solidFill>
                  <a:schemeClr val="tx2"/>
                </a:solidFill>
              </a:rPr>
              <a:t>nc</a:t>
            </a:r>
            <a:r>
              <a:rPr lang="en-CA" sz="1100" dirty="0">
                <a:solidFill>
                  <a:schemeClr val="tx2"/>
                </a:solidFill>
              </a:rPr>
              <a:t>/4.0/.</a:t>
            </a:r>
            <a:endParaRPr lang="en-CA" sz="1100" b="1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105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599" y="592666"/>
            <a:ext cx="44935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Pre-Observation Meeting</a:t>
            </a:r>
            <a:endParaRPr lang="en-US" sz="3200" b="1" dirty="0"/>
          </a:p>
        </p:txBody>
      </p:sp>
      <p:pic>
        <p:nvPicPr>
          <p:cNvPr id="5" name="Picture 4" descr="PRT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932900"/>
            <a:ext cx="5627567" cy="3756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20800" y="6063734"/>
            <a:ext cx="2174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Photo: Emi </a:t>
            </a:r>
            <a:r>
              <a:rPr lang="en-US" dirty="0" err="1" smtClean="0"/>
              <a:t>Sasagawa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598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198" y="592666"/>
            <a:ext cx="350520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Observation </a:t>
            </a:r>
            <a:endParaRPr lang="en-US" sz="3200" b="1" dirty="0"/>
          </a:p>
        </p:txBody>
      </p:sp>
      <p:pic>
        <p:nvPicPr>
          <p:cNvPr id="4" name="Picture 3" descr="classteac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532" y="1466538"/>
            <a:ext cx="5720523" cy="38166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88533" y="5723467"/>
            <a:ext cx="229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https://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flic.kr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/p/riMj4J</a:t>
            </a:r>
          </a:p>
        </p:txBody>
      </p:sp>
    </p:spTree>
    <p:extLst>
      <p:ext uri="{BB962C8B-B14F-4D97-AF65-F5344CB8AC3E}">
        <p14:creationId xmlns:p14="http://schemas.microsoft.com/office/powerpoint/2010/main" val="3292734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198" y="592666"/>
            <a:ext cx="350520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Post-Observation </a:t>
            </a:r>
            <a:endParaRPr lang="en-US" sz="3200" b="1" dirty="0"/>
          </a:p>
        </p:txBody>
      </p:sp>
      <p:pic>
        <p:nvPicPr>
          <p:cNvPr id="6" name="Picture 5" descr="meet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1471083"/>
            <a:ext cx="5452532" cy="40893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8000" y="6273800"/>
            <a:ext cx="2351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https://flic.kr/p/6Lof3x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348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ernate Process 1"/>
          <p:cNvSpPr/>
          <p:nvPr/>
        </p:nvSpPr>
        <p:spPr>
          <a:xfrm>
            <a:off x="762000" y="592670"/>
            <a:ext cx="3327400" cy="1143000"/>
          </a:xfrm>
          <a:prstGeom prst="flowChartAlternateProcess">
            <a:avLst/>
          </a:prstGeom>
          <a:solidFill>
            <a:srgbClr val="E8474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Reviewer-</a:t>
            </a:r>
            <a:r>
              <a:rPr lang="en-US" sz="2400" b="1" dirty="0" err="1" smtClean="0">
                <a:solidFill>
                  <a:srgbClr val="000000"/>
                </a:solidFill>
              </a:rPr>
              <a:t>reviewee</a:t>
            </a:r>
            <a:r>
              <a:rPr lang="en-US" sz="2400" b="1" dirty="0" smtClean="0">
                <a:solidFill>
                  <a:srgbClr val="000000"/>
                </a:solidFill>
              </a:rPr>
              <a:t> match up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5" name="Alternate Process 4"/>
          <p:cNvSpPr/>
          <p:nvPr/>
        </p:nvSpPr>
        <p:spPr>
          <a:xfrm>
            <a:off x="1727200" y="2120900"/>
            <a:ext cx="3327400" cy="114300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Pre-observation meeting</a:t>
            </a:r>
            <a:endParaRPr lang="en-US" sz="2400" dirty="0"/>
          </a:p>
        </p:txBody>
      </p:sp>
      <p:sp>
        <p:nvSpPr>
          <p:cNvPr id="6" name="Alternate Process 5"/>
          <p:cNvSpPr/>
          <p:nvPr/>
        </p:nvSpPr>
        <p:spPr>
          <a:xfrm>
            <a:off x="3390900" y="3730100"/>
            <a:ext cx="3327400" cy="1143000"/>
          </a:xfrm>
          <a:prstGeom prst="flowChartAlternateProcess">
            <a:avLst/>
          </a:prstGeom>
          <a:solidFill>
            <a:srgbClr val="E3C52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Classroom observation</a:t>
            </a:r>
            <a:endParaRPr lang="en-US" sz="2400" b="1" dirty="0"/>
          </a:p>
        </p:txBody>
      </p:sp>
      <p:sp>
        <p:nvSpPr>
          <p:cNvPr id="7" name="Alternate Process 6"/>
          <p:cNvSpPr/>
          <p:nvPr/>
        </p:nvSpPr>
        <p:spPr>
          <a:xfrm>
            <a:off x="5054600" y="5228700"/>
            <a:ext cx="3327400" cy="114300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Post-observation meeting</a:t>
            </a:r>
            <a:endParaRPr lang="en-US" sz="2400" b="1" dirty="0"/>
          </a:p>
        </p:txBody>
      </p:sp>
      <p:sp>
        <p:nvSpPr>
          <p:cNvPr id="8" name="Left Arrow 7"/>
          <p:cNvSpPr/>
          <p:nvPr/>
        </p:nvSpPr>
        <p:spPr>
          <a:xfrm rot="14007198">
            <a:off x="272795" y="2030660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14007198">
            <a:off x="1723975" y="3834059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4007198">
            <a:off x="2901696" y="5523690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23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64932" y="-557"/>
            <a:ext cx="2861735" cy="62709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Recommendations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400" y="1253066"/>
            <a:ext cx="785706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dirty="0" smtClean="0"/>
              <a:t>Be clear about purpose (communicate to all)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/>
              <a:t>Seek support of senior administrators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/>
              <a:t>Consult others who have implemented PRT programs (literature </a:t>
            </a:r>
            <a:r>
              <a:rPr lang="en-US" sz="3000" dirty="0" err="1" smtClean="0"/>
              <a:t>etc</a:t>
            </a:r>
            <a:r>
              <a:rPr lang="en-US" sz="3000" dirty="0" smtClean="0"/>
              <a:t>)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/>
              <a:t>Recognize that even a formative program can create anxiety among those being </a:t>
            </a:r>
            <a:r>
              <a:rPr lang="en-US" sz="3000" dirty="0" smtClean="0"/>
              <a:t>evaluated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/>
              <a:t>Create documentation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23970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64932" y="-557"/>
            <a:ext cx="2861735" cy="62709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Recommendations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400" y="1253066"/>
            <a:ext cx="8077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dirty="0"/>
              <a:t>Involve instructors and staff </a:t>
            </a:r>
            <a:r>
              <a:rPr lang="en-US" sz="3000" dirty="0" smtClean="0"/>
              <a:t>in design 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/>
              <a:t>Process should provide structure and guidance, but remain flexible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/>
              <a:t>Provide training for reviewers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/>
              <a:t>Point person needed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/>
              <a:t>Consider how you will evaluate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/>
              <a:t>Start small and local…”pilot”</a:t>
            </a:r>
          </a:p>
        </p:txBody>
      </p:sp>
    </p:spTree>
    <p:extLst>
      <p:ext uri="{BB962C8B-B14F-4D97-AF65-F5344CB8AC3E}">
        <p14:creationId xmlns:p14="http://schemas.microsoft.com/office/powerpoint/2010/main" val="2732069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64932" y="-557"/>
            <a:ext cx="2861735" cy="62709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Resources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400" y="1253066"/>
            <a:ext cx="785706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CTLT’s Formative Peer Review of </a:t>
            </a:r>
            <a:r>
              <a:rPr lang="en-US" sz="2000" dirty="0"/>
              <a:t>Teaching Program: </a:t>
            </a:r>
            <a:r>
              <a:rPr lang="en-US" sz="2000" dirty="0">
                <a:hlinkClick r:id="rId3"/>
              </a:rPr>
              <a:t>http://ctlt.ubc.ca/programs/all-our-programs/peer-review-of-teaching-2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 (information about process and many resources)</a:t>
            </a:r>
          </a:p>
          <a:p>
            <a:endParaRPr lang="en-US" sz="2000" dirty="0"/>
          </a:p>
          <a:p>
            <a:r>
              <a:rPr lang="en-US" sz="2000" dirty="0" smtClean="0"/>
              <a:t>Other good websites with resources:</a:t>
            </a:r>
          </a:p>
          <a:p>
            <a:r>
              <a:rPr lang="en-US" sz="2000" dirty="0">
                <a:hlinkClick r:id="rId4"/>
              </a:rPr>
              <a:t>http://www.adelaide.edu.au/teaching-projects/peerreview</a:t>
            </a:r>
            <a:endParaRPr lang="en-US" sz="2000" dirty="0" smtClean="0"/>
          </a:p>
          <a:p>
            <a:r>
              <a:rPr lang="en-US" sz="2000" dirty="0">
                <a:hlinkClick r:id="rId5"/>
              </a:rPr>
              <a:t>http://www.flinders.edu.au/teaching/quality/evaluation/peer-review/peer-</a:t>
            </a:r>
            <a:r>
              <a:rPr lang="en-US" sz="2000" dirty="0" smtClean="0">
                <a:hlinkClick r:id="rId5"/>
              </a:rPr>
              <a:t>review_home.cfm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Collegial feedback on teaching: A guide to peer review (University of Melbourne)27 </a:t>
            </a:r>
            <a:r>
              <a:rPr lang="en-US" sz="2000" dirty="0"/>
              <a:t>pages) http://</a:t>
            </a:r>
            <a:r>
              <a:rPr lang="en-US" sz="2000" dirty="0" err="1"/>
              <a:t>www.cshe.unimelb.edu.au</a:t>
            </a:r>
            <a:r>
              <a:rPr lang="en-US" sz="2000" dirty="0"/>
              <a:t>/</a:t>
            </a:r>
            <a:r>
              <a:rPr lang="en-US" sz="2000" dirty="0" err="1"/>
              <a:t>resources_teach</a:t>
            </a:r>
            <a:r>
              <a:rPr lang="en-US" sz="2000" dirty="0"/>
              <a:t>/feedback/docs/</a:t>
            </a:r>
            <a:r>
              <a:rPr lang="en-US" sz="2000" dirty="0" err="1"/>
              <a:t>Peer_review_guide_web.pdf</a:t>
            </a: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17984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64932" y="-557"/>
            <a:ext cx="2861735" cy="62709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References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7332" y="1271601"/>
            <a:ext cx="760306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Bernstein, D. J., Jonson, J., &amp; Smith, K. (2000). An examination of the implementation of peer review of teaching. </a:t>
            </a:r>
            <a:r>
              <a:rPr lang="en-US" sz="1400" i="1" dirty="0"/>
              <a:t>New directions for teaching and learning</a:t>
            </a:r>
            <a:r>
              <a:rPr lang="en-US" sz="1400" dirty="0"/>
              <a:t>, </a:t>
            </a:r>
            <a:r>
              <a:rPr lang="en-US" sz="1400" dirty="0" smtClean="0"/>
              <a:t>(</a:t>
            </a:r>
            <a:r>
              <a:rPr lang="en-US" sz="1400" dirty="0"/>
              <a:t>83), 73-86</a:t>
            </a:r>
            <a:r>
              <a:rPr lang="en-US" sz="1400" dirty="0" smtClean="0"/>
              <a:t>.</a:t>
            </a:r>
          </a:p>
          <a:p>
            <a:endParaRPr lang="en-US" sz="1400" dirty="0" smtClean="0"/>
          </a:p>
          <a:p>
            <a:r>
              <a:rPr lang="en-US" sz="1400" dirty="0" err="1"/>
              <a:t>Chism</a:t>
            </a:r>
            <a:r>
              <a:rPr lang="en-US" sz="1400" dirty="0"/>
              <a:t>, N. (2008-2009). Making sure that peer review of teaching works for you. Retrieved from: http://</a:t>
            </a:r>
            <a:r>
              <a:rPr lang="en-US" sz="1400" dirty="0" err="1"/>
              <a:t>podnetwork.org</a:t>
            </a:r>
            <a:r>
              <a:rPr lang="en-US" sz="1400" dirty="0"/>
              <a:t>/content/uploads/V20-N7-Chism.pdf</a:t>
            </a:r>
          </a:p>
          <a:p>
            <a:endParaRPr lang="en-US" sz="1400" dirty="0" smtClean="0"/>
          </a:p>
          <a:p>
            <a:r>
              <a:rPr lang="en-US" sz="1400" dirty="0" err="1" smtClean="0"/>
              <a:t>Chism</a:t>
            </a:r>
            <a:r>
              <a:rPr lang="en-US" sz="1400" dirty="0"/>
              <a:t>, N. (</a:t>
            </a:r>
            <a:r>
              <a:rPr lang="en-US" sz="1400" dirty="0" smtClean="0"/>
              <a:t>2007)</a:t>
            </a:r>
            <a:r>
              <a:rPr lang="en-US" sz="1400" dirty="0"/>
              <a:t>. </a:t>
            </a:r>
            <a:r>
              <a:rPr lang="en-US" sz="1400" i="1" dirty="0"/>
              <a:t>Peer review of teaching: A sourcebook</a:t>
            </a:r>
            <a:r>
              <a:rPr lang="en-US" sz="1400" dirty="0"/>
              <a:t> (2nd ed.). Bolton, MA: Anker Publishing Company, Inc</a:t>
            </a:r>
            <a:r>
              <a:rPr lang="en-US" sz="1400" dirty="0" smtClean="0"/>
              <a:t>.</a:t>
            </a:r>
          </a:p>
          <a:p>
            <a:endParaRPr lang="en-US" sz="1400" dirty="0" smtClean="0"/>
          </a:p>
          <a:p>
            <a:r>
              <a:rPr lang="en-US" sz="1400" dirty="0"/>
              <a:t>Nixon, S., </a:t>
            </a:r>
            <a:r>
              <a:rPr lang="en-US" sz="1400" dirty="0" err="1"/>
              <a:t>Vickerman</a:t>
            </a:r>
            <a:r>
              <a:rPr lang="en-US" sz="1400" dirty="0"/>
              <a:t>, P., &amp; Maynard, C. (2010). Teacher immediacy: reflections on a peer review of teaching scheme. </a:t>
            </a:r>
            <a:r>
              <a:rPr lang="en-US" sz="1400" i="1" dirty="0"/>
              <a:t>Journal of Further and Higher Education</a:t>
            </a:r>
            <a:r>
              <a:rPr lang="en-US" sz="1400" dirty="0"/>
              <a:t>, </a:t>
            </a:r>
            <a:r>
              <a:rPr lang="en-US" sz="1400" i="1" dirty="0"/>
              <a:t>34</a:t>
            </a:r>
            <a:r>
              <a:rPr lang="en-US" sz="1400" dirty="0"/>
              <a:t>(4), 491-502</a:t>
            </a:r>
            <a:r>
              <a:rPr lang="en-US" sz="1400" dirty="0" smtClean="0"/>
              <a:t>.</a:t>
            </a:r>
          </a:p>
          <a:p>
            <a:endParaRPr lang="en-US" sz="1400" dirty="0" smtClean="0"/>
          </a:p>
          <a:p>
            <a:r>
              <a:rPr lang="en-US" sz="1400" dirty="0" smtClean="0"/>
              <a:t>Woodman</a:t>
            </a:r>
            <a:r>
              <a:rPr lang="en-US" sz="1400" dirty="0"/>
              <a:t>, A., Richard, J., &amp; Maria, B. (2015). The </a:t>
            </a:r>
            <a:r>
              <a:rPr lang="en-US" sz="1400" dirty="0" smtClean="0"/>
              <a:t>effectiveness </a:t>
            </a:r>
            <a:r>
              <a:rPr lang="en-US" sz="1400" dirty="0"/>
              <a:t>of </a:t>
            </a:r>
            <a:r>
              <a:rPr lang="en-US" sz="1400" dirty="0" smtClean="0"/>
              <a:t>peer </a:t>
            </a:r>
            <a:r>
              <a:rPr lang="en-US" sz="1400" dirty="0"/>
              <a:t>r</a:t>
            </a:r>
            <a:r>
              <a:rPr lang="en-US" sz="1400" dirty="0" smtClean="0"/>
              <a:t>eview </a:t>
            </a:r>
            <a:r>
              <a:rPr lang="en-US" sz="1400" dirty="0"/>
              <a:t>of </a:t>
            </a:r>
            <a:r>
              <a:rPr lang="en-US" sz="1400" dirty="0" smtClean="0"/>
              <a:t>teaching </a:t>
            </a:r>
            <a:r>
              <a:rPr lang="en-US" sz="1400" dirty="0"/>
              <a:t>when performed between </a:t>
            </a:r>
            <a:r>
              <a:rPr lang="en-US" sz="1400" dirty="0" smtClean="0"/>
              <a:t>early</a:t>
            </a:r>
            <a:r>
              <a:rPr lang="en-US" sz="1400" dirty="0"/>
              <a:t>-career a</a:t>
            </a:r>
            <a:r>
              <a:rPr lang="en-US" sz="1400" dirty="0" smtClean="0"/>
              <a:t>cademics. </a:t>
            </a:r>
            <a:r>
              <a:rPr lang="en-US" sz="1400" i="1" dirty="0" smtClean="0"/>
              <a:t>Journal </a:t>
            </a:r>
            <a:r>
              <a:rPr lang="en-US" sz="1400" i="1" dirty="0"/>
              <a:t>of University Teaching &amp; Learning Practice</a:t>
            </a:r>
            <a:r>
              <a:rPr lang="en-US" sz="1400" dirty="0"/>
              <a:t>, </a:t>
            </a:r>
            <a:r>
              <a:rPr lang="en-US" sz="1400" i="1" dirty="0"/>
              <a:t>12</a:t>
            </a:r>
            <a:r>
              <a:rPr lang="en-US" sz="1400" dirty="0"/>
              <a:t>(1), 2.</a:t>
            </a:r>
            <a:endParaRPr lang="en-US" sz="1400" dirty="0" smtClean="0"/>
          </a:p>
          <a:p>
            <a:endParaRPr lang="en-US" sz="1200" dirty="0" smtClean="0"/>
          </a:p>
          <a:p>
            <a:endParaRPr lang="en-US" sz="1400" dirty="0"/>
          </a:p>
          <a:p>
            <a:r>
              <a:rPr lang="en-US" sz="1400" dirty="0" smtClean="0"/>
              <a:t>For more academic references, please see</a:t>
            </a:r>
            <a:r>
              <a:rPr lang="en-US" sz="1400" dirty="0"/>
              <a:t>: http://</a:t>
            </a:r>
            <a:r>
              <a:rPr lang="en-US" sz="1400" dirty="0" err="1"/>
              <a:t>wiki.ubc.ca</a:t>
            </a:r>
            <a:r>
              <a:rPr lang="en-US" sz="1400" dirty="0"/>
              <a:t>/</a:t>
            </a:r>
            <a:r>
              <a:rPr lang="en-US" sz="1400" dirty="0" err="1"/>
              <a:t>Documentation:CTLT_Resources</a:t>
            </a:r>
            <a:r>
              <a:rPr lang="en-US" sz="1400" dirty="0"/>
              <a:t>/</a:t>
            </a:r>
            <a:r>
              <a:rPr lang="en-US" sz="1400" dirty="0" err="1"/>
              <a:t>Peer_Review_of_Teaching_Academic_References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15995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64932" y="-557"/>
            <a:ext cx="2861735" cy="62709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Photos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11200" y="1371600"/>
            <a:ext cx="6807200" cy="4216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Photo credits on CTLT Program page: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“Workshop” https://</a:t>
            </a:r>
            <a:r>
              <a:rPr lang="en-US" sz="1200" dirty="0" err="1" smtClean="0">
                <a:solidFill>
                  <a:schemeClr val="tx1"/>
                </a:solidFill>
              </a:rPr>
              <a:t>flic.kr</a:t>
            </a:r>
            <a:r>
              <a:rPr lang="en-US" sz="1200" dirty="0" smtClean="0">
                <a:solidFill>
                  <a:schemeClr val="tx1"/>
                </a:solidFill>
              </a:rPr>
              <a:t>/p/9QSD52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“Two people – business meeting” </a:t>
            </a:r>
            <a:r>
              <a:rPr lang="en-US" sz="1200" dirty="0" smtClean="0">
                <a:solidFill>
                  <a:schemeClr val="tx1"/>
                </a:solidFill>
                <a:hlinkClick r:id="rId3"/>
              </a:rPr>
              <a:t>https://flic.kr/p/6Lof3x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“University of the Fraser Valley” </a:t>
            </a:r>
            <a:r>
              <a:rPr lang="en-US" sz="1200" dirty="0" smtClean="0">
                <a:solidFill>
                  <a:schemeClr val="tx1"/>
                </a:solidFill>
                <a:hlinkClick r:id="rId4"/>
              </a:rPr>
              <a:t>https://flic.kr/p/ceWrQY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“UBC e-learning” https://</a:t>
            </a:r>
            <a:r>
              <a:rPr lang="en-US" sz="1200" dirty="0" err="1" smtClean="0">
                <a:solidFill>
                  <a:schemeClr val="tx1"/>
                </a:solidFill>
              </a:rPr>
              <a:t>flic.kr</a:t>
            </a:r>
            <a:r>
              <a:rPr lang="en-US" sz="1200" dirty="0" smtClean="0">
                <a:solidFill>
                  <a:schemeClr val="tx1"/>
                </a:solidFill>
              </a:rPr>
              <a:t>/p/opS6d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315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0068" y="-101875"/>
            <a:ext cx="3870105" cy="809845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chemeClr val="bg1"/>
                </a:solidFill>
              </a:rPr>
              <a:t>Thank You</a:t>
            </a:r>
            <a:endParaRPr lang="en-US" sz="3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1797" y="1757393"/>
            <a:ext cx="66583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Please feel free to contact me for more information: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Isabeau Iqbal, PhD</a:t>
            </a:r>
          </a:p>
          <a:p>
            <a:pPr algn="ctr"/>
            <a:r>
              <a:rPr lang="en-US" sz="2400" dirty="0">
                <a:hlinkClick r:id="rId2"/>
              </a:rPr>
              <a:t>i</a:t>
            </a:r>
            <a:r>
              <a:rPr lang="en-US" sz="2400" dirty="0" smtClean="0">
                <a:hlinkClick r:id="rId2"/>
              </a:rPr>
              <a:t>sabeau.iqbal@ubc.ca</a:t>
            </a:r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Website: </a:t>
            </a:r>
            <a:r>
              <a:rPr lang="en-US" sz="2400" dirty="0" err="1" smtClean="0"/>
              <a:t>isabeauiqbal.ca</a:t>
            </a:r>
            <a:endParaRPr lang="en-US" sz="2400" dirty="0" smtClean="0"/>
          </a:p>
          <a:p>
            <a:pPr algn="ctr"/>
            <a:r>
              <a:rPr lang="en-US" sz="2400" dirty="0" smtClean="0"/>
              <a:t>Twitter: @</a:t>
            </a:r>
            <a:r>
              <a:rPr lang="en-US" sz="2400" dirty="0" err="1" smtClean="0"/>
              <a:t>isabeauiqbal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6522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0068" y="-86506"/>
            <a:ext cx="3870105" cy="80984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Session Objectives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5732" y="952500"/>
            <a:ext cx="80983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By the end of today’s session, you should be able to: </a:t>
            </a:r>
          </a:p>
          <a:p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Distinguish between formative and summative peer review of teaching (PRT)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Describe at least 2 benefits of formative PRT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Explain the steps of a formative PRT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Identify some challenges in formative PRT and ways to address these challenges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Articulate your next steps for PRT (if any)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2344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0068" y="-84493"/>
            <a:ext cx="3870105" cy="809845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chemeClr val="bg1"/>
                </a:solidFill>
              </a:rPr>
              <a:t>Feedback</a:t>
            </a:r>
            <a:endParaRPr lang="en-US" sz="3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00" y="1515656"/>
            <a:ext cx="6028602" cy="3734728"/>
          </a:xfrm>
        </p:spPr>
        <p:txBody>
          <a:bodyPr>
            <a:noAutofit/>
          </a:bodyPr>
          <a:lstStyle/>
          <a:p>
            <a:pPr algn="l"/>
            <a:endParaRPr lang="en-GB" sz="3600" baseline="30000" dirty="0" smtClean="0">
              <a:solidFill>
                <a:schemeClr val="tx1"/>
              </a:solidFill>
            </a:endParaRPr>
          </a:p>
          <a:p>
            <a:pPr algn="l"/>
            <a:r>
              <a:rPr lang="en-GB" sz="3600" baseline="30000" dirty="0" smtClean="0">
                <a:solidFill>
                  <a:schemeClr val="tx1"/>
                </a:solidFill>
              </a:rPr>
              <a:t>1. The </a:t>
            </a:r>
            <a:r>
              <a:rPr lang="en-GB" sz="3600" baseline="30000" dirty="0">
                <a:solidFill>
                  <a:schemeClr val="tx1"/>
                </a:solidFill>
              </a:rPr>
              <a:t>best part of today’s workshop for me was….  because… </a:t>
            </a:r>
            <a:r>
              <a:rPr lang="en-GB" sz="3600" baseline="30000" dirty="0" smtClean="0">
                <a:solidFill>
                  <a:schemeClr val="tx1"/>
                </a:solidFill>
              </a:rPr>
              <a:t/>
            </a:r>
            <a:br>
              <a:rPr lang="en-GB" sz="3600" baseline="30000" dirty="0" smtClean="0">
                <a:solidFill>
                  <a:schemeClr val="tx1"/>
                </a:solidFill>
              </a:rPr>
            </a:br>
            <a:endParaRPr lang="en-GB" sz="3600" baseline="30000" dirty="0" smtClean="0">
              <a:solidFill>
                <a:schemeClr val="tx1"/>
              </a:solidFill>
            </a:endParaRPr>
          </a:p>
          <a:p>
            <a:pPr algn="l"/>
            <a:r>
              <a:rPr lang="en-GB" sz="3600" baseline="30000" dirty="0" smtClean="0">
                <a:solidFill>
                  <a:schemeClr val="tx1"/>
                </a:solidFill>
              </a:rPr>
              <a:t>2.</a:t>
            </a:r>
            <a:r>
              <a:rPr lang="en-GB" sz="3600" dirty="0" smtClean="0">
                <a:solidFill>
                  <a:schemeClr val="tx1"/>
                </a:solidFill>
              </a:rPr>
              <a:t> </a:t>
            </a:r>
            <a:r>
              <a:rPr lang="en-GB" sz="3600" baseline="30000" dirty="0" smtClean="0">
                <a:solidFill>
                  <a:schemeClr val="tx1"/>
                </a:solidFill>
              </a:rPr>
              <a:t>If </a:t>
            </a:r>
            <a:r>
              <a:rPr lang="en-GB" sz="3600" baseline="30000" dirty="0">
                <a:solidFill>
                  <a:schemeClr val="tx1"/>
                </a:solidFill>
              </a:rPr>
              <a:t>I could change anything I would….</a:t>
            </a:r>
          </a:p>
          <a:p>
            <a:pPr algn="l"/>
            <a:endParaRPr lang="en-GB" sz="3600" baseline="30000" dirty="0">
              <a:solidFill>
                <a:schemeClr val="tx1"/>
              </a:solidFill>
            </a:endParaRPr>
          </a:p>
          <a:p>
            <a:pPr algn="l"/>
            <a:r>
              <a:rPr lang="en-GB" sz="3600" baseline="30000" dirty="0" smtClean="0">
                <a:solidFill>
                  <a:schemeClr val="tx1"/>
                </a:solidFill>
              </a:rPr>
              <a:t>3. I </a:t>
            </a:r>
            <a:r>
              <a:rPr lang="en-GB" sz="3600" baseline="30000" dirty="0">
                <a:solidFill>
                  <a:schemeClr val="tx1"/>
                </a:solidFill>
              </a:rPr>
              <a:t>also wanted to say/observe/suggest…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22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0068" y="-86506"/>
            <a:ext cx="3870105" cy="80984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What it is…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4999" y="1654770"/>
            <a:ext cx="76792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/>
              <a:t>Peer review of teaching: Collegial </a:t>
            </a:r>
            <a:r>
              <a:rPr lang="en-US" sz="3200" dirty="0"/>
              <a:t>efforts to understand and describe teaching performance for the purposes of making improvements and/or fair decisions.</a:t>
            </a:r>
          </a:p>
          <a:p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000" y="5372332"/>
            <a:ext cx="7543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Chism</a:t>
            </a:r>
            <a:r>
              <a:rPr lang="en-US" sz="1200" dirty="0" smtClean="0"/>
              <a:t>, N. (2008-2009). Making sure that peer review of teaching works for you. Retrieved from: http</a:t>
            </a:r>
            <a:r>
              <a:rPr lang="en-US" sz="1200" dirty="0"/>
              <a:t>://</a:t>
            </a:r>
            <a:r>
              <a:rPr lang="en-US" sz="1200" dirty="0" err="1"/>
              <a:t>podnetwork.org</a:t>
            </a:r>
            <a:r>
              <a:rPr lang="en-US" sz="1200" dirty="0"/>
              <a:t>/content/uploads/V20-N7-Chism.pdf</a:t>
            </a:r>
          </a:p>
        </p:txBody>
      </p:sp>
    </p:spTree>
    <p:extLst>
      <p:ext uri="{BB962C8B-B14F-4D97-AF65-F5344CB8AC3E}">
        <p14:creationId xmlns:p14="http://schemas.microsoft.com/office/powerpoint/2010/main" val="180673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879602"/>
            <a:ext cx="2184400" cy="1854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Formative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26200" y="1879602"/>
            <a:ext cx="2362200" cy="185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 smtClean="0"/>
              <a:t>Summative</a:t>
            </a:r>
            <a:endParaRPr lang="en-US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25293596"/>
              </p:ext>
            </p:extLst>
          </p:nvPr>
        </p:nvGraphicFramePr>
        <p:xfrm>
          <a:off x="1778000" y="1346200"/>
          <a:ext cx="54356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4267" y="0"/>
            <a:ext cx="2455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Two Models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000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117600"/>
            <a:ext cx="7467600" cy="3589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Individual benefits of formative PRT: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dirty="0" smtClean="0"/>
              <a:t>Professional growth in teaching</a:t>
            </a:r>
          </a:p>
          <a:p>
            <a:pPr>
              <a:buFontTx/>
              <a:buChar char="-"/>
            </a:pPr>
            <a:r>
              <a:rPr lang="en-US" dirty="0"/>
              <a:t>C</a:t>
            </a:r>
            <a:r>
              <a:rPr lang="en-US" dirty="0" smtClean="0"/>
              <a:t>ollegial relationships</a:t>
            </a:r>
          </a:p>
          <a:p>
            <a:pPr>
              <a:buFontTx/>
              <a:buChar char="-"/>
            </a:pPr>
            <a:r>
              <a:rPr lang="en-US" dirty="0" smtClean="0"/>
              <a:t>Less reliance on student evaluations of teaching</a:t>
            </a:r>
          </a:p>
          <a:p>
            <a:pPr>
              <a:buFontTx/>
              <a:buChar char="-"/>
            </a:pPr>
            <a:r>
              <a:rPr lang="en-US" dirty="0" smtClean="0"/>
              <a:t>Reviewer learns</a:t>
            </a:r>
          </a:p>
          <a:p>
            <a:pPr>
              <a:buFontTx/>
              <a:buChar char="-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22133" y="0"/>
            <a:ext cx="2302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Benefits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365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117600"/>
            <a:ext cx="7467600" cy="3691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Institutional benefits of formative PRT: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dirty="0" smtClean="0"/>
              <a:t>Teaching as a community endeavour</a:t>
            </a:r>
          </a:p>
          <a:p>
            <a:pPr>
              <a:buFontTx/>
              <a:buChar char="-"/>
            </a:pPr>
            <a:r>
              <a:rPr lang="en-US" dirty="0" smtClean="0"/>
              <a:t>Collegial relationships</a:t>
            </a:r>
          </a:p>
          <a:p>
            <a:pPr>
              <a:buFontTx/>
              <a:buChar char="-"/>
            </a:pPr>
            <a:r>
              <a:rPr lang="en-US" dirty="0" smtClean="0"/>
              <a:t>Less reliance on student evaluations of teaching</a:t>
            </a:r>
          </a:p>
          <a:p>
            <a:pPr>
              <a:buFontTx/>
              <a:buChar char="-"/>
            </a:pPr>
            <a:r>
              <a:rPr lang="en-US" dirty="0" smtClean="0"/>
              <a:t>Improves faculty approaches to teaching</a:t>
            </a:r>
            <a:r>
              <a:rPr lang="en-US" sz="1200" dirty="0" smtClean="0"/>
              <a:t>)</a:t>
            </a:r>
            <a:endParaRPr lang="en-US" sz="1200" dirty="0"/>
          </a:p>
          <a:p>
            <a:pPr>
              <a:buFontTx/>
              <a:buChar char="-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22133" y="0"/>
            <a:ext cx="2302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Benefits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25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4267" y="0"/>
            <a:ext cx="2455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CTLT Program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7" descr="compu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5444" y="3251200"/>
            <a:ext cx="2731911" cy="2048933"/>
          </a:xfrm>
          <a:prstGeom prst="rect">
            <a:avLst/>
          </a:prstGeom>
        </p:spPr>
      </p:pic>
      <p:pic>
        <p:nvPicPr>
          <p:cNvPr id="9" name="Picture 8" descr="grad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2068" y="3263820"/>
            <a:ext cx="3153376" cy="2098966"/>
          </a:xfrm>
          <a:prstGeom prst="rect">
            <a:avLst/>
          </a:prstGeom>
        </p:spPr>
      </p:pic>
      <p:pic>
        <p:nvPicPr>
          <p:cNvPr id="10" name="Picture 9" descr="meetin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444" y="1223434"/>
            <a:ext cx="2703688" cy="2027766"/>
          </a:xfrm>
          <a:prstGeom prst="rect">
            <a:avLst/>
          </a:prstGeom>
        </p:spPr>
      </p:pic>
      <p:pic>
        <p:nvPicPr>
          <p:cNvPr id="11" name="Picture 10" descr="workshp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068" y="1223435"/>
            <a:ext cx="3153376" cy="209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85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170401" y="965200"/>
            <a:ext cx="6982999" cy="5406500"/>
            <a:chOff x="519683" y="592670"/>
            <a:chExt cx="7862317" cy="5779030"/>
          </a:xfrm>
        </p:grpSpPr>
        <p:sp>
          <p:nvSpPr>
            <p:cNvPr id="2" name="Alternate Process 1"/>
            <p:cNvSpPr/>
            <p:nvPr/>
          </p:nvSpPr>
          <p:spPr>
            <a:xfrm>
              <a:off x="762000" y="592670"/>
              <a:ext cx="3327400" cy="1143000"/>
            </a:xfrm>
            <a:prstGeom prst="flowChartAlternateProcess">
              <a:avLst/>
            </a:prstGeom>
            <a:solidFill>
              <a:srgbClr val="E84741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</a:rPr>
                <a:t>Reviewer-</a:t>
              </a:r>
              <a:r>
                <a:rPr lang="en-US" sz="2400" b="1" dirty="0" err="1" smtClean="0">
                  <a:solidFill>
                    <a:srgbClr val="000000"/>
                  </a:solidFill>
                </a:rPr>
                <a:t>reviewee</a:t>
              </a:r>
              <a:r>
                <a:rPr lang="en-US" sz="2400" b="1" dirty="0" smtClean="0">
                  <a:solidFill>
                    <a:srgbClr val="000000"/>
                  </a:solidFill>
                </a:rPr>
                <a:t> match up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" name="Alternate Process 4"/>
            <p:cNvSpPr/>
            <p:nvPr/>
          </p:nvSpPr>
          <p:spPr>
            <a:xfrm>
              <a:off x="1727200" y="2120900"/>
              <a:ext cx="3327400" cy="1143000"/>
            </a:xfrm>
            <a:prstGeom prst="flowChartAlternateProcess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</a:rPr>
                <a:t>Pre-observation meeting</a:t>
              </a:r>
              <a:endParaRPr lang="en-US" sz="2400" dirty="0"/>
            </a:p>
          </p:txBody>
        </p:sp>
        <p:sp>
          <p:nvSpPr>
            <p:cNvPr id="6" name="Alternate Process 5"/>
            <p:cNvSpPr/>
            <p:nvPr/>
          </p:nvSpPr>
          <p:spPr>
            <a:xfrm>
              <a:off x="3390900" y="3730100"/>
              <a:ext cx="3327400" cy="1143000"/>
            </a:xfrm>
            <a:prstGeom prst="flowChartAlternateProcess">
              <a:avLst/>
            </a:prstGeom>
            <a:solidFill>
              <a:srgbClr val="E3C522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</a:rPr>
                <a:t>Classroom observation</a:t>
              </a:r>
              <a:endParaRPr lang="en-US" sz="2400" b="1" dirty="0"/>
            </a:p>
          </p:txBody>
        </p:sp>
        <p:sp>
          <p:nvSpPr>
            <p:cNvPr id="7" name="Alternate Process 6"/>
            <p:cNvSpPr/>
            <p:nvPr/>
          </p:nvSpPr>
          <p:spPr>
            <a:xfrm>
              <a:off x="5054600" y="5228700"/>
              <a:ext cx="3327400" cy="1143000"/>
            </a:xfrm>
            <a:prstGeom prst="flowChartAlternateProcess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</a:rPr>
                <a:t>Post-observation meeting</a:t>
              </a:r>
              <a:endParaRPr lang="en-US" sz="2400" b="1" dirty="0"/>
            </a:p>
          </p:txBody>
        </p:sp>
        <p:sp>
          <p:nvSpPr>
            <p:cNvPr id="8" name="Left Arrow 7"/>
            <p:cNvSpPr/>
            <p:nvPr/>
          </p:nvSpPr>
          <p:spPr>
            <a:xfrm rot="14007198">
              <a:off x="272795" y="2030660"/>
              <a:ext cx="978408" cy="484632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eft Arrow 8"/>
            <p:cNvSpPr/>
            <p:nvPr/>
          </p:nvSpPr>
          <p:spPr>
            <a:xfrm rot="14007198">
              <a:off x="1723975" y="3834059"/>
              <a:ext cx="978408" cy="484632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Arrow 10"/>
            <p:cNvSpPr/>
            <p:nvPr/>
          </p:nvSpPr>
          <p:spPr>
            <a:xfrm rot="14007198">
              <a:off x="2901696" y="5523690"/>
              <a:ext cx="978408" cy="484632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019800" y="592670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Process Overview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91874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0266" y="575733"/>
            <a:ext cx="56376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Review and </a:t>
            </a:r>
            <a:r>
              <a:rPr lang="en-US" sz="3200" b="1" dirty="0" err="1" smtClean="0"/>
              <a:t>Reviewee</a:t>
            </a:r>
            <a:r>
              <a:rPr lang="en-US" sz="3200" b="1" dirty="0" smtClean="0"/>
              <a:t> Match up</a:t>
            </a:r>
            <a:endParaRPr lang="en-US" sz="3200" b="1" dirty="0"/>
          </a:p>
        </p:txBody>
      </p:sp>
      <p:pic>
        <p:nvPicPr>
          <p:cNvPr id="5" name="Picture 4" descr="mat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1721008"/>
            <a:ext cx="6248399" cy="415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28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22659</TotalTime>
  <Words>899</Words>
  <Application>Microsoft Macintosh PowerPoint</Application>
  <PresentationFormat>On-screen Show (4:3)</PresentationFormat>
  <Paragraphs>145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1_Office Theme</vt:lpstr>
      <vt:lpstr>PowerPoint Presentation</vt:lpstr>
      <vt:lpstr>Session Objectives</vt:lpstr>
      <vt:lpstr>What it is…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Recommendations</vt:lpstr>
      <vt:lpstr>Recommendations</vt:lpstr>
      <vt:lpstr>Resources</vt:lpstr>
      <vt:lpstr>References</vt:lpstr>
      <vt:lpstr>Photos</vt:lpstr>
      <vt:lpstr>Thank You</vt:lpstr>
      <vt:lpstr>Feedback</vt:lpstr>
    </vt:vector>
  </TitlesOfParts>
  <Company>UBC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Shaya Golparian</dc:creator>
  <cp:lastModifiedBy>Isabeau Iqbal</cp:lastModifiedBy>
  <cp:revision>108</cp:revision>
  <cp:lastPrinted>2016-02-10T23:37:57Z</cp:lastPrinted>
  <dcterms:created xsi:type="dcterms:W3CDTF">2014-01-22T18:30:51Z</dcterms:created>
  <dcterms:modified xsi:type="dcterms:W3CDTF">2016-02-11T21:05:01Z</dcterms:modified>
</cp:coreProperties>
</file>